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4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1"/>
    <p:restoredTop sz="94737"/>
  </p:normalViewPr>
  <p:slideViewPr>
    <p:cSldViewPr snapToGrid="0">
      <p:cViewPr varScale="1">
        <p:scale>
          <a:sx n="129" d="100"/>
          <a:sy n="129" d="100"/>
        </p:scale>
        <p:origin x="4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A92CFC-7E1F-424F-990F-C3637B97B1BD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67B351-B35E-7A47-A129-D9C9219FEC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83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7B351-B35E-7A47-A129-D9C9219FECD3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798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7B351-B35E-7A47-A129-D9C9219FECD3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87592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7B351-B35E-7A47-A129-D9C9219FECD3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9180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FCC84C-017D-C295-03C4-A3C61F9F54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7CD78F7-7890-501D-F92D-A27A97ADA5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61F9CE8-55AD-E9EF-44EE-F4BF183D32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B80267-776E-9E4D-F64F-F396D22D9E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7B351-B35E-7A47-A129-D9C9219FECD3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57226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1DAFA-DC42-ADDC-1E22-8BC810E2E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4F49DD2-E117-4E99-8095-1FC1571464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F2CCCBB-0490-E35C-1135-5BDC7640F8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E61639-FF1A-2BC5-BF6C-8BA858BAA6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7B351-B35E-7A47-A129-D9C9219FECD3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529180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6D5D56-E67C-0BDE-958F-CBC8777A4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55F3DC8-3380-CB4D-FAD9-1D486D2726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45F8A3A-36E5-FA97-1544-1905DC1152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B30782-AF00-DF15-2968-16DACF4046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7B351-B35E-7A47-A129-D9C9219FECD3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291013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1B39F3-F9CA-F8D2-579C-41BAAF3EB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C6B6E0A-12F9-6CAE-D2AC-CD61C962A0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EF6FE4F-8C24-6C0F-B8C3-85A9EFCBB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6BEBEC-2C07-B27A-5F7B-2C4017A220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7B351-B35E-7A47-A129-D9C9219FECD3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429192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71BAD-7175-CE64-F0AF-5C0901150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FA9058B-CDAA-E2BF-C075-9329294DDF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7948C26-0A8E-FA64-C694-0050F6DC69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D4A565-315A-8719-010E-2A6796D1B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7B351-B35E-7A47-A129-D9C9219FECD3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31551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0771C-337C-3231-0035-555D6E693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AD0E399-5A6C-F088-F077-3F949F1726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2D61CC0-2BE6-7D77-8519-B300268CE3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B92349-4E51-1EE2-DD69-419E82AF5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7B351-B35E-7A47-A129-D9C9219FECD3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4360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E3D3F-FC5C-6F82-7BDE-B28071197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0AAA08A-5B21-BC1A-F80C-5CD96AEA1D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B5B7366-924D-85A8-08FE-F0271C762C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CD44B3-2BCF-F019-37F5-E26D373566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67B351-B35E-7A47-A129-D9C9219FECD3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80457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26EE5E-9815-EABB-FAEC-D88CCB273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DFC9A1-00D0-CB3A-D6D1-AA3E90307F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D37B33-0E21-1E6A-012C-0A7EA3FB8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186AAE-6E94-6E63-A986-4078EF98F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F41A25-8A5A-2B5E-EBA8-94F307AF6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483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B8AC7C-9C2A-FB77-2946-EBCDD9557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2FDB8D-1A95-CE81-C619-439678B23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3A629F-D7CC-97EA-D509-CFF07EF59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6FD347-DE17-933D-C81B-385DEBECD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D00A04-0E3E-88DD-4D0E-987643552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9997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B1582A9-AE57-1D24-F913-6CA31EDEF2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DA943F-79EA-EF7D-820F-AE60A438D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10CFD4-E562-FB9E-F884-73DD7660F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B5A4B-6E51-3FA0-5276-B3D4B645F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C1331F-345B-33AF-A4E6-48D21693F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04043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43E554-92E3-73FE-5A05-AFB652CD1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E598C7-BD7A-58BC-8899-5EA3F1811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B16EAF-D29B-3D8F-2870-25D01573B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ED344F-DB69-E640-6FF9-D53F5446A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B0B171-ED73-E95F-E76C-A662A8E68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129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CCD4E-0D9B-2F1C-0DD5-1982C7DB0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FFABBA-2602-F896-4208-3FD4451DA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E22CC3-C84E-62A9-A19B-5E085457C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DF1B49-B09F-DC86-679B-4CCBB0CFA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3EE120-C721-D93B-84D0-BCA659104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60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0DFD3F-02CD-D9E0-B981-CC93106F4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B808B4-5CA9-F74D-5E41-7DE5676B39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800A0B-BACC-7F8B-53F3-9412DB7DC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A26852-F323-9401-56B8-B91D2462A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5DF655-A930-763F-F637-13DE9E63B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57A2EC-8980-CADE-9387-FFAE2AE3B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3096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EC6904-7387-948E-D848-3B428AE66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F1D9DE-CE4B-F7B6-29B5-3848EA6E7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855D2D9-B133-CD16-5B09-B2351F223A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A0D9E45-C9FC-CF9E-E1B9-FC86DB4DE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4AFA3E1-6258-EFA9-9927-AC47BF3852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6456A7B-26F0-4A96-1CB2-5986075BD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3AF584-477E-04B9-79C6-F81CE0A3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BEDC7C4-F0E7-F1D7-2C0F-1BDF26476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7724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06370-1ACD-D719-863C-ADC80478D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545E5E-121B-9AE3-DB09-D0E6CE45F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AAB4C2-F811-2ABC-461F-CC1E7A412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411655C-3D9C-86C2-7B99-D568945F4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11730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D3C9A67-07E4-37BD-E5F2-EA7105006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DDB4462-2FCC-208B-3972-E77FF9BC0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2F4307-E6BE-9862-D2BE-F84C79353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8320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C8CF54-8629-1BEA-EBB0-26297A8C2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AA92E9-FCB8-DD82-B837-82E5A35C9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B8CC2F-C7B4-97FF-7767-F5DD8C54A3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3CF59C-FF3F-75C0-A527-AA6492F6C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C15285-9FCF-FE67-A79E-2C13B2561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D37403-C2EA-E819-CAEC-AE5584BCE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78323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2F612C-E6DC-BA54-2C13-A28FBE9B4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5D23EF3-4C6D-0262-124B-C29C994454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BDD7BA-BE99-6E5C-6CA4-50443B108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686258-08E4-34B9-01B8-FDCB120C2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98D571-ED95-32B4-CDA8-6D5DF012D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86D80B-35BD-3B9D-2BEF-27CDC99E2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06822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C67C202-D883-8D66-3664-C92F9B682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56943D-DFBD-76A3-0AAF-611B14480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16A242-C619-F174-BE1D-86C33B6A9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E2B716-A393-9D43-A5DF-437BFA0F19BE}" type="datetimeFigureOut">
              <a:rPr kumimoji="1" lang="ko-KR" altLang="en-US" smtClean="0"/>
              <a:t>2025. 4. 1.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D009E0-855B-D191-C47A-E23A4C956F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47C69D-B396-AF64-FF35-29C7012539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2CAFF2-9F6E-534C-A9C9-5438673D246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3619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225AF8C-F4AC-ED76-4358-9DC8BB464D2C}"/>
              </a:ext>
            </a:extLst>
          </p:cNvPr>
          <p:cNvSpPr txBox="1"/>
          <p:nvPr/>
        </p:nvSpPr>
        <p:spPr>
          <a:xfrm>
            <a:off x="518191" y="2053233"/>
            <a:ext cx="11155619" cy="16385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ko-KR" sz="8800" b="1" dirty="0">
                <a:latin typeface="+mj-lt"/>
                <a:ea typeface="NanumBarunGothic" panose="020B0603020101020101" pitchFamily="34" charset="-127"/>
              </a:rPr>
              <a:t>CI/CD</a:t>
            </a:r>
            <a:r>
              <a:rPr kumimoji="1" lang="ko-KR" altLang="en-US" sz="8800" b="1" dirty="0">
                <a:latin typeface="+mj-lt"/>
                <a:ea typeface="NanumBarunGothic" panose="020B0603020101020101" pitchFamily="34" charset="-127"/>
              </a:rPr>
              <a:t> 파이프라인 구축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6BCFFA-383A-2C93-E3FF-23CE217A54D2}"/>
              </a:ext>
            </a:extLst>
          </p:cNvPr>
          <p:cNvSpPr txBox="1"/>
          <p:nvPr/>
        </p:nvSpPr>
        <p:spPr>
          <a:xfrm>
            <a:off x="3982537" y="3691758"/>
            <a:ext cx="422692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6000" b="1" dirty="0" err="1">
                <a:solidFill>
                  <a:schemeClr val="accent5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DevSecOps</a:t>
            </a:r>
            <a:endParaRPr kumimoji="1" lang="ko-KR" altLang="en-US" sz="6000" dirty="0">
              <a:solidFill>
                <a:schemeClr val="accent5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4121C4-83A5-375D-78D4-8C56E897A34A}"/>
              </a:ext>
            </a:extLst>
          </p:cNvPr>
          <p:cNvSpPr txBox="1"/>
          <p:nvPr/>
        </p:nvSpPr>
        <p:spPr>
          <a:xfrm>
            <a:off x="5058696" y="6022428"/>
            <a:ext cx="2074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2025.04.02 </a:t>
            </a:r>
            <a:r>
              <a:rPr kumimoji="1" lang="ko-KR" altLang="en-US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노형준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126A981C-6A63-70E2-1B84-FF5742AB85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649E993-7E7F-95FD-D899-25A5A41B0C97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46368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BC8416-07F7-5271-2852-2770F0411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E7D78C7-4FD0-59CE-BD88-93B302B1158D}"/>
              </a:ext>
            </a:extLst>
          </p:cNvPr>
          <p:cNvSpPr txBox="1"/>
          <p:nvPr/>
        </p:nvSpPr>
        <p:spPr>
          <a:xfrm>
            <a:off x="3992539" y="1516154"/>
            <a:ext cx="41136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시각화 및 모니터링 도구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2DB996-A4A1-2D8E-22AA-0B48939C3CCE}"/>
              </a:ext>
            </a:extLst>
          </p:cNvPr>
          <p:cNvSpPr txBox="1"/>
          <p:nvPr/>
        </p:nvSpPr>
        <p:spPr>
          <a:xfrm>
            <a:off x="3992539" y="2532746"/>
            <a:ext cx="7620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다양한 데이터 소스로부터 수집된 정보를 </a:t>
            </a:r>
            <a:r>
              <a:rPr lang="ko-KR" altLang="en-US" sz="24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시각화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C10D89-ECE0-DEB5-BC5C-CD5E7BECA4C7}"/>
              </a:ext>
            </a:extLst>
          </p:cNvPr>
          <p:cNvSpPr txBox="1"/>
          <p:nvPr/>
        </p:nvSpPr>
        <p:spPr>
          <a:xfrm>
            <a:off x="3992539" y="3325900"/>
            <a:ext cx="7442716" cy="960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직관적인 대시보드를 통해 </a:t>
            </a:r>
            <a:endParaRPr lang="en-US" altLang="ko-KR" sz="24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성능과 애플리케이션 상태를 실시간으로 모니터링</a:t>
            </a:r>
            <a:endParaRPr lang="en-US" altLang="ko-KR" sz="24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12F08238-1219-F8BC-E630-8F7AA564D145}"/>
              </a:ext>
            </a:extLst>
          </p:cNvPr>
          <p:cNvSpPr/>
          <p:nvPr/>
        </p:nvSpPr>
        <p:spPr>
          <a:xfrm>
            <a:off x="4120056" y="4906724"/>
            <a:ext cx="683172" cy="744331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45AF84-C678-6C4B-70F6-3F5C9346327E}"/>
              </a:ext>
            </a:extLst>
          </p:cNvPr>
          <p:cNvSpPr txBox="1"/>
          <p:nvPr/>
        </p:nvSpPr>
        <p:spPr>
          <a:xfrm>
            <a:off x="5044268" y="4726430"/>
            <a:ext cx="7069607" cy="1104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Prometheus</a:t>
            </a:r>
            <a:r>
              <a:rPr lang="ko-KR" altLang="en-US" sz="2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함께 사용</a:t>
            </a:r>
            <a:endParaRPr lang="en-US" altLang="ko-KR" sz="28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800" b="1" dirty="0">
                <a:solidFill>
                  <a:schemeClr val="accent5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Alert </a:t>
            </a:r>
            <a:r>
              <a:rPr lang="ko-KR" altLang="en-US" sz="2800" b="1" dirty="0">
                <a:solidFill>
                  <a:schemeClr val="accent5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기능도 제공</a:t>
            </a:r>
            <a:endParaRPr lang="en-US" altLang="ko-KR" sz="2800" b="1" i="0" dirty="0">
              <a:solidFill>
                <a:schemeClr val="accent5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522B6C4E-598C-2D5A-1DF6-30D9BD344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C305824-9377-0C5C-94B7-F978E2A4BEC6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B6740D-FEB8-DECC-8FA1-E2DBC7E4ADD9}"/>
              </a:ext>
            </a:extLst>
          </p:cNvPr>
          <p:cNvSpPr txBox="1"/>
          <p:nvPr/>
        </p:nvSpPr>
        <p:spPr>
          <a:xfrm>
            <a:off x="965424" y="4774820"/>
            <a:ext cx="16755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Grafana</a:t>
            </a:r>
            <a:endParaRPr kumimoji="1" lang="ko-KR" altLang="en-US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3" name="그림 2" descr="그래픽, 클립아트, 창의성, 예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D10B9F5-5DFD-F963-88CC-4FC26F69D3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477" y="1780685"/>
            <a:ext cx="2735317" cy="273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273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23C101-F44A-A662-5CB6-4DE250AD4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>
            <a:extLst>
              <a:ext uri="{FF2B5EF4-FFF2-40B4-BE49-F238E27FC236}">
                <a16:creationId xmlns:a16="http://schemas.microsoft.com/office/drawing/2014/main" id="{1E63D354-37DD-B651-1E5C-D2CF2F7FD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4B6AF2B-37C2-DB51-F3AC-9C4AC66E0B8A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4" name="그림 3" descr="물, 교통, 용기, 선박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5857974-27F2-3F03-2B63-27479932D4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2931" y="1360160"/>
            <a:ext cx="6766137" cy="4705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5158CC-DCA5-9D60-634E-A1DF6D7C068F}"/>
              </a:ext>
            </a:extLst>
          </p:cNvPr>
          <p:cNvSpPr txBox="1"/>
          <p:nvPr/>
        </p:nvSpPr>
        <p:spPr>
          <a:xfrm>
            <a:off x="156263" y="135909"/>
            <a:ext cx="42746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Why </a:t>
            </a:r>
            <a:r>
              <a:rPr kumimoji="1" lang="en-US" altLang="ko-KR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Jcloud</a:t>
            </a:r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&amp; </a:t>
            </a:r>
            <a:r>
              <a:rPr kumimoji="1" lang="en-US" altLang="ko-KR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JFlow</a:t>
            </a:r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162250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CCCF9-BC52-6306-EB37-9B19EE0CE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5D31BBD6-AEA2-18CC-A792-A482D71EC199}"/>
              </a:ext>
            </a:extLst>
          </p:cNvPr>
          <p:cNvSpPr/>
          <p:nvPr/>
        </p:nvSpPr>
        <p:spPr>
          <a:xfrm>
            <a:off x="8624113" y="2342263"/>
            <a:ext cx="3211400" cy="1425790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D051625-F0BD-E1CD-5B62-F8DC5BA90D42}"/>
              </a:ext>
            </a:extLst>
          </p:cNvPr>
          <p:cNvSpPr/>
          <p:nvPr/>
        </p:nvSpPr>
        <p:spPr>
          <a:xfrm>
            <a:off x="3867806" y="2662078"/>
            <a:ext cx="4290791" cy="714298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BF99D67A-3243-FD32-7D18-9E1F0CB4D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BBA3FE0-7971-FAE8-5F85-7DF13B74B312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1402C-08A5-E7A8-2367-7C61FC1207FB}"/>
              </a:ext>
            </a:extLst>
          </p:cNvPr>
          <p:cNvSpPr txBox="1"/>
          <p:nvPr/>
        </p:nvSpPr>
        <p:spPr>
          <a:xfrm>
            <a:off x="156263" y="135909"/>
            <a:ext cx="1618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Process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287285-B375-F67F-D178-2BF708752A93}"/>
              </a:ext>
            </a:extLst>
          </p:cNvPr>
          <p:cNvSpPr txBox="1"/>
          <p:nvPr/>
        </p:nvSpPr>
        <p:spPr>
          <a:xfrm>
            <a:off x="3763630" y="508514"/>
            <a:ext cx="46647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Front(React) Code</a:t>
            </a:r>
            <a:r>
              <a:rPr kumimoji="1"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Push</a:t>
            </a:r>
          </a:p>
        </p:txBody>
      </p:sp>
      <p:pic>
        <p:nvPicPr>
          <p:cNvPr id="5" name="그림 4" descr="그래픽, 창의성, 보라색, 예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965F891-B90B-84F6-9EDB-F6C680963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3028" y="476983"/>
            <a:ext cx="584775" cy="5847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0D6050-9BEA-F0C6-2247-8CCB7147573B}"/>
              </a:ext>
            </a:extLst>
          </p:cNvPr>
          <p:cNvSpPr txBox="1"/>
          <p:nvPr/>
        </p:nvSpPr>
        <p:spPr>
          <a:xfrm>
            <a:off x="4922725" y="1665202"/>
            <a:ext cx="21822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Code Build</a:t>
            </a:r>
          </a:p>
        </p:txBody>
      </p:sp>
      <p:pic>
        <p:nvPicPr>
          <p:cNvPr id="8" name="그림 7" descr="만화 영화, 그림, 클립아트, 미소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06239F7-6AC7-58DB-ABC8-50521A1C11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7434" y="1435875"/>
            <a:ext cx="981793" cy="9817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C2A665-A054-9EDC-8084-F0F45E1ED9EB}"/>
              </a:ext>
            </a:extLst>
          </p:cNvPr>
          <p:cNvSpPr txBox="1"/>
          <p:nvPr/>
        </p:nvSpPr>
        <p:spPr>
          <a:xfrm>
            <a:off x="4710106" y="2745285"/>
            <a:ext cx="2771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Code Analysis</a:t>
            </a:r>
          </a:p>
        </p:txBody>
      </p:sp>
      <p:pic>
        <p:nvPicPr>
          <p:cNvPr id="10" name="그림 9" descr="그래픽, 다채로움, 그래픽 디자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EF91DE2-058A-FCD1-3641-987F1E5612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2260" y="2633744"/>
            <a:ext cx="727846" cy="7278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3C307BE-3E24-0039-456D-056FC4A10721}"/>
              </a:ext>
            </a:extLst>
          </p:cNvPr>
          <p:cNvSpPr txBox="1"/>
          <p:nvPr/>
        </p:nvSpPr>
        <p:spPr>
          <a:xfrm>
            <a:off x="4007434" y="3837154"/>
            <a:ext cx="42907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Container Image Push</a:t>
            </a:r>
          </a:p>
        </p:txBody>
      </p:sp>
      <p:pic>
        <p:nvPicPr>
          <p:cNvPr id="12" name="그림 11" descr="그래픽, 그래픽 디자인, 디자인, 클립아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4538AE7-DF93-5CFF-F8FC-C9520B104B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8977" y="3768053"/>
            <a:ext cx="680936" cy="6809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55A53D6-13BE-EAA0-BB4A-684113536B1D}"/>
              </a:ext>
            </a:extLst>
          </p:cNvPr>
          <p:cNvSpPr txBox="1"/>
          <p:nvPr/>
        </p:nvSpPr>
        <p:spPr>
          <a:xfrm>
            <a:off x="4158610" y="4987611"/>
            <a:ext cx="42697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Docker Container Run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85B093F2-CD21-FCEE-3300-712AC3E5C4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4" r="60894"/>
          <a:stretch/>
        </p:blipFill>
        <p:spPr bwMode="auto">
          <a:xfrm>
            <a:off x="3267901" y="4844540"/>
            <a:ext cx="859851" cy="72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0403701-98DA-8077-EA79-90DF3D974558}"/>
              </a:ext>
            </a:extLst>
          </p:cNvPr>
          <p:cNvSpPr txBox="1"/>
          <p:nvPr/>
        </p:nvSpPr>
        <p:spPr>
          <a:xfrm>
            <a:off x="4309161" y="6094946"/>
            <a:ext cx="35736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Server Monitoring</a:t>
            </a:r>
          </a:p>
        </p:txBody>
      </p:sp>
      <p:pic>
        <p:nvPicPr>
          <p:cNvPr id="19" name="그림 18" descr="그래픽, 클립아트, 창의성, 예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732D79C-26D8-0B93-62F5-96F9E562B7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36579" y="6073925"/>
            <a:ext cx="584775" cy="584775"/>
          </a:xfrm>
          <a:prstGeom prst="rect">
            <a:avLst/>
          </a:prstGeom>
        </p:spPr>
      </p:pic>
      <p:sp>
        <p:nvSpPr>
          <p:cNvPr id="20" name="아래쪽 화살표[D] 19">
            <a:extLst>
              <a:ext uri="{FF2B5EF4-FFF2-40B4-BE49-F238E27FC236}">
                <a16:creationId xmlns:a16="http://schemas.microsoft.com/office/drawing/2014/main" id="{DCB903E6-1349-62C9-7582-0A166332FB7F}"/>
              </a:ext>
            </a:extLst>
          </p:cNvPr>
          <p:cNvSpPr/>
          <p:nvPr/>
        </p:nvSpPr>
        <p:spPr>
          <a:xfrm>
            <a:off x="5750915" y="1174516"/>
            <a:ext cx="525819" cy="397673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아래쪽 화살표[D] 20">
            <a:extLst>
              <a:ext uri="{FF2B5EF4-FFF2-40B4-BE49-F238E27FC236}">
                <a16:creationId xmlns:a16="http://schemas.microsoft.com/office/drawing/2014/main" id="{74680A9E-C557-8346-4820-02B79081A509}"/>
              </a:ext>
            </a:extLst>
          </p:cNvPr>
          <p:cNvSpPr/>
          <p:nvPr/>
        </p:nvSpPr>
        <p:spPr>
          <a:xfrm>
            <a:off x="5750915" y="2256117"/>
            <a:ext cx="525819" cy="397673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아래쪽 화살표[D] 21">
            <a:extLst>
              <a:ext uri="{FF2B5EF4-FFF2-40B4-BE49-F238E27FC236}">
                <a16:creationId xmlns:a16="http://schemas.microsoft.com/office/drawing/2014/main" id="{FFA57C96-E6C7-FF63-0639-C7977E350BFC}"/>
              </a:ext>
            </a:extLst>
          </p:cNvPr>
          <p:cNvSpPr/>
          <p:nvPr/>
        </p:nvSpPr>
        <p:spPr>
          <a:xfrm>
            <a:off x="5750915" y="3433274"/>
            <a:ext cx="525819" cy="397673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아래쪽 화살표[D] 22">
            <a:extLst>
              <a:ext uri="{FF2B5EF4-FFF2-40B4-BE49-F238E27FC236}">
                <a16:creationId xmlns:a16="http://schemas.microsoft.com/office/drawing/2014/main" id="{853F7D98-9D53-2120-67CB-06D46A5F4A57}"/>
              </a:ext>
            </a:extLst>
          </p:cNvPr>
          <p:cNvSpPr/>
          <p:nvPr/>
        </p:nvSpPr>
        <p:spPr>
          <a:xfrm>
            <a:off x="5750915" y="4505329"/>
            <a:ext cx="525819" cy="397673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아래쪽 화살표[D] 23">
            <a:extLst>
              <a:ext uri="{FF2B5EF4-FFF2-40B4-BE49-F238E27FC236}">
                <a16:creationId xmlns:a16="http://schemas.microsoft.com/office/drawing/2014/main" id="{38892CE3-52EE-16E7-8599-8B20F9FA04B6}"/>
              </a:ext>
            </a:extLst>
          </p:cNvPr>
          <p:cNvSpPr/>
          <p:nvPr/>
        </p:nvSpPr>
        <p:spPr>
          <a:xfrm>
            <a:off x="5750915" y="5671978"/>
            <a:ext cx="525819" cy="397673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CAACAE9-A786-615C-F1CB-FA51AFEAFBFA}"/>
              </a:ext>
            </a:extLst>
          </p:cNvPr>
          <p:cNvSpPr txBox="1"/>
          <p:nvPr/>
        </p:nvSpPr>
        <p:spPr>
          <a:xfrm>
            <a:off x="8846687" y="2533448"/>
            <a:ext cx="2847253" cy="1101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kumimoji="1" lang="en-US" altLang="ko-KR" sz="1400" b="1" dirty="0"/>
              <a:t>Code </a:t>
            </a:r>
            <a:r>
              <a:rPr kumimoji="1" lang="ko-KR" altLang="en-US" sz="1400" b="1" dirty="0"/>
              <a:t>분석 결과</a:t>
            </a:r>
            <a:endParaRPr kumimoji="1" lang="en-US" altLang="ko-KR" sz="1400" b="1" dirty="0"/>
          </a:p>
          <a:p>
            <a:pPr algn="ctr">
              <a:lnSpc>
                <a:spcPct val="120000"/>
              </a:lnSpc>
            </a:pPr>
            <a:r>
              <a:rPr kumimoji="1" lang="en-US" altLang="ko-KR" sz="1400" b="1" dirty="0"/>
              <a:t>Quality Gate</a:t>
            </a:r>
            <a:r>
              <a:rPr kumimoji="1" lang="ko-KR" altLang="en-US" sz="1400" b="1" dirty="0" err="1"/>
              <a:t>를</a:t>
            </a:r>
            <a:r>
              <a:rPr kumimoji="1" lang="ko-KR" altLang="en-US" sz="1400" b="1" dirty="0"/>
              <a:t> 통과하지 못하면</a:t>
            </a:r>
            <a:endParaRPr kumimoji="1" lang="en-US" altLang="ko-KR" sz="1400" b="1" dirty="0"/>
          </a:p>
          <a:p>
            <a:pPr algn="ctr">
              <a:lnSpc>
                <a:spcPct val="120000"/>
              </a:lnSpc>
            </a:pPr>
            <a:r>
              <a:rPr kumimoji="1" lang="en-US" altLang="ko-KR" sz="1400" b="1" dirty="0"/>
              <a:t>(=</a:t>
            </a:r>
            <a:r>
              <a:rPr kumimoji="1" lang="ko-KR" altLang="en-US" sz="1400" b="1" dirty="0"/>
              <a:t> 코드에 보안상 문제가 있으면</a:t>
            </a:r>
            <a:r>
              <a:rPr kumimoji="1" lang="en-US" altLang="ko-KR" sz="1400" b="1" dirty="0"/>
              <a:t>)</a:t>
            </a:r>
          </a:p>
          <a:p>
            <a:pPr algn="ctr">
              <a:lnSpc>
                <a:spcPct val="120000"/>
              </a:lnSpc>
            </a:pPr>
            <a:r>
              <a:rPr kumimoji="1" lang="ko-KR" altLang="en-US" sz="1400" b="1" dirty="0"/>
              <a:t>배포 </a:t>
            </a:r>
            <a:r>
              <a:rPr kumimoji="1" lang="en-US" altLang="ko-KR" sz="1400" b="1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521475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5857E0-59CB-F051-0989-B0C1AB0D0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>
            <a:extLst>
              <a:ext uri="{FF2B5EF4-FFF2-40B4-BE49-F238E27FC236}">
                <a16:creationId xmlns:a16="http://schemas.microsoft.com/office/drawing/2014/main" id="{83B96EB4-FA97-44C7-0B21-192717379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FDED84A-DB9E-3F44-B585-3F35FA67DC5C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56CC82-94B1-1380-56B9-A58ADB8EE052}"/>
              </a:ext>
            </a:extLst>
          </p:cNvPr>
          <p:cNvSpPr txBox="1"/>
          <p:nvPr/>
        </p:nvSpPr>
        <p:spPr>
          <a:xfrm>
            <a:off x="459359" y="2450994"/>
            <a:ext cx="11273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https://</a:t>
            </a:r>
            <a:r>
              <a:rPr kumimoji="1" lang="en-US" altLang="ko-KR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github.com</a:t>
            </a:r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/NOHHYEONGJUN/</a:t>
            </a:r>
            <a:r>
              <a:rPr kumimoji="1" lang="en-US" altLang="ko-KR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coala-devsecops.git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815AF2-7389-DDFC-B3C9-C1A7C7024B6C}"/>
              </a:ext>
            </a:extLst>
          </p:cNvPr>
          <p:cNvSpPr txBox="1"/>
          <p:nvPr/>
        </p:nvSpPr>
        <p:spPr>
          <a:xfrm>
            <a:off x="4230745" y="4270429"/>
            <a:ext cx="3730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jbnu.ac.kr</a:t>
            </a:r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메일 계정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7988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3FF0BD-DAE7-573F-CF99-D2AC4CCECFBF}"/>
              </a:ext>
            </a:extLst>
          </p:cNvPr>
          <p:cNvSpPr txBox="1"/>
          <p:nvPr/>
        </p:nvSpPr>
        <p:spPr>
          <a:xfrm>
            <a:off x="4365526" y="267772"/>
            <a:ext cx="34609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GitLab Code Push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E40D7F-28F6-F406-952B-3BA3855DCF62}"/>
              </a:ext>
            </a:extLst>
          </p:cNvPr>
          <p:cNvSpPr txBox="1"/>
          <p:nvPr/>
        </p:nvSpPr>
        <p:spPr>
          <a:xfrm>
            <a:off x="3821177" y="1224052"/>
            <a:ext cx="45496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Jenkins Pipeline setting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9797A2-4D8C-BB19-68FC-8C5204ABFDB7}"/>
              </a:ext>
            </a:extLst>
          </p:cNvPr>
          <p:cNvSpPr txBox="1"/>
          <p:nvPr/>
        </p:nvSpPr>
        <p:spPr>
          <a:xfrm>
            <a:off x="3640806" y="2180332"/>
            <a:ext cx="49103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Jenkins-GitLab Webhook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9CC3C8-3CFE-E97C-150D-23789C6115D1}"/>
              </a:ext>
            </a:extLst>
          </p:cNvPr>
          <p:cNvSpPr txBox="1"/>
          <p:nvPr/>
        </p:nvSpPr>
        <p:spPr>
          <a:xfrm>
            <a:off x="2768451" y="3136612"/>
            <a:ext cx="6655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Harbor Token &amp; </a:t>
            </a:r>
            <a:r>
              <a:rPr kumimoji="1" lang="en-US" altLang="ko-KR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Sonarqube</a:t>
            </a:r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Token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68EE62-6D3A-B636-F0BD-949A90D97DE8}"/>
              </a:ext>
            </a:extLst>
          </p:cNvPr>
          <p:cNvSpPr txBox="1"/>
          <p:nvPr/>
        </p:nvSpPr>
        <p:spPr>
          <a:xfrm>
            <a:off x="3913091" y="4092892"/>
            <a:ext cx="43658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Instance Docker Install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BAE9D5-9FCF-AC28-083D-87FE7E07249D}"/>
              </a:ext>
            </a:extLst>
          </p:cNvPr>
          <p:cNvSpPr txBox="1"/>
          <p:nvPr/>
        </p:nvSpPr>
        <p:spPr>
          <a:xfrm>
            <a:off x="4766048" y="5049172"/>
            <a:ext cx="26598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PipeLine</a:t>
            </a:r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Test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E0653D-1BE6-8CA1-547A-33155EDBA439}"/>
              </a:ext>
            </a:extLst>
          </p:cNvPr>
          <p:cNvSpPr txBox="1"/>
          <p:nvPr/>
        </p:nvSpPr>
        <p:spPr>
          <a:xfrm>
            <a:off x="2121156" y="6005453"/>
            <a:ext cx="79496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Prometheus Install &amp; Grafana Monitoring </a:t>
            </a:r>
          </a:p>
        </p:txBody>
      </p:sp>
      <p:sp>
        <p:nvSpPr>
          <p:cNvPr id="11" name="아래쪽 화살표[D] 10">
            <a:extLst>
              <a:ext uri="{FF2B5EF4-FFF2-40B4-BE49-F238E27FC236}">
                <a16:creationId xmlns:a16="http://schemas.microsoft.com/office/drawing/2014/main" id="{D9DD4CE0-D6E5-2315-0170-BA6BBCEBC589}"/>
              </a:ext>
            </a:extLst>
          </p:cNvPr>
          <p:cNvSpPr/>
          <p:nvPr/>
        </p:nvSpPr>
        <p:spPr>
          <a:xfrm>
            <a:off x="5833084" y="852546"/>
            <a:ext cx="525819" cy="397673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아래쪽 화살표[D] 11">
            <a:extLst>
              <a:ext uri="{FF2B5EF4-FFF2-40B4-BE49-F238E27FC236}">
                <a16:creationId xmlns:a16="http://schemas.microsoft.com/office/drawing/2014/main" id="{65686CAE-344C-CB7F-BB7D-57B396804AAF}"/>
              </a:ext>
            </a:extLst>
          </p:cNvPr>
          <p:cNvSpPr/>
          <p:nvPr/>
        </p:nvSpPr>
        <p:spPr>
          <a:xfrm>
            <a:off x="5833084" y="1810078"/>
            <a:ext cx="525819" cy="397673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아래쪽 화살표[D] 12">
            <a:extLst>
              <a:ext uri="{FF2B5EF4-FFF2-40B4-BE49-F238E27FC236}">
                <a16:creationId xmlns:a16="http://schemas.microsoft.com/office/drawing/2014/main" id="{200E1A11-58A5-2059-E8D6-B0125C04CFCC}"/>
              </a:ext>
            </a:extLst>
          </p:cNvPr>
          <p:cNvSpPr/>
          <p:nvPr/>
        </p:nvSpPr>
        <p:spPr>
          <a:xfrm>
            <a:off x="5833084" y="2758984"/>
            <a:ext cx="525819" cy="397673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아래쪽 화살표[D] 13">
            <a:extLst>
              <a:ext uri="{FF2B5EF4-FFF2-40B4-BE49-F238E27FC236}">
                <a16:creationId xmlns:a16="http://schemas.microsoft.com/office/drawing/2014/main" id="{FD166318-11DA-9E28-C9D9-DDCD60DFF019}"/>
              </a:ext>
            </a:extLst>
          </p:cNvPr>
          <p:cNvSpPr/>
          <p:nvPr/>
        </p:nvSpPr>
        <p:spPr>
          <a:xfrm>
            <a:off x="5833084" y="3725142"/>
            <a:ext cx="525819" cy="397673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아래쪽 화살표[D] 14">
            <a:extLst>
              <a:ext uri="{FF2B5EF4-FFF2-40B4-BE49-F238E27FC236}">
                <a16:creationId xmlns:a16="http://schemas.microsoft.com/office/drawing/2014/main" id="{9F97CF74-FD51-6BC1-D63D-8E55559D8BB4}"/>
              </a:ext>
            </a:extLst>
          </p:cNvPr>
          <p:cNvSpPr/>
          <p:nvPr/>
        </p:nvSpPr>
        <p:spPr>
          <a:xfrm>
            <a:off x="5833084" y="4682674"/>
            <a:ext cx="525819" cy="397673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아래쪽 화살표[D] 15">
            <a:extLst>
              <a:ext uri="{FF2B5EF4-FFF2-40B4-BE49-F238E27FC236}">
                <a16:creationId xmlns:a16="http://schemas.microsoft.com/office/drawing/2014/main" id="{2B788B4F-6799-D097-7E2D-23B82CDD70A7}"/>
              </a:ext>
            </a:extLst>
          </p:cNvPr>
          <p:cNvSpPr/>
          <p:nvPr/>
        </p:nvSpPr>
        <p:spPr>
          <a:xfrm>
            <a:off x="5833084" y="5640206"/>
            <a:ext cx="525819" cy="397673"/>
          </a:xfrm>
          <a:prstGeom prst="downArrow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727F3DC8-46EC-B271-4895-2D1B1C8BD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C234162-846D-CCC6-FFB6-BD0EF87A820E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00621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6F8D4F-07FB-2EF2-6373-B2CD46F6A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9DD5CA-A1AB-71F3-8A47-8759DE573A3F}"/>
              </a:ext>
            </a:extLst>
          </p:cNvPr>
          <p:cNvSpPr txBox="1"/>
          <p:nvPr/>
        </p:nvSpPr>
        <p:spPr>
          <a:xfrm>
            <a:off x="156263" y="135909"/>
            <a:ext cx="27339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Prometheus?</a:t>
            </a:r>
          </a:p>
        </p:txBody>
      </p:sp>
      <p:pic>
        <p:nvPicPr>
          <p:cNvPr id="17" name="그림 16" descr="클립아트, 창의성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3096C12-611B-558A-A431-C27F14C31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92" y="1077763"/>
            <a:ext cx="1612414" cy="16187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F4B4384-E620-BCA0-BEC4-528AEBC880B0}"/>
              </a:ext>
            </a:extLst>
          </p:cNvPr>
          <p:cNvSpPr txBox="1"/>
          <p:nvPr/>
        </p:nvSpPr>
        <p:spPr>
          <a:xfrm>
            <a:off x="3197642" y="2872282"/>
            <a:ext cx="57967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rgbClr val="DA4E3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Metric </a:t>
            </a:r>
            <a:r>
              <a:rPr kumimoji="1" lang="ko-KR" altLang="en-US" sz="3200" b="1" dirty="0">
                <a:solidFill>
                  <a:srgbClr val="DA4E3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수집</a:t>
            </a:r>
            <a:r>
              <a:rPr kumimoji="1"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을 위한 </a:t>
            </a:r>
            <a:r>
              <a:rPr kumimoji="1" lang="en-US" altLang="ko-KR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OpenSource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BBC57E-7C2E-4B3A-06FD-99684E054E3C}"/>
              </a:ext>
            </a:extLst>
          </p:cNvPr>
          <p:cNvSpPr txBox="1"/>
          <p:nvPr/>
        </p:nvSpPr>
        <p:spPr>
          <a:xfrm>
            <a:off x="2882555" y="3554680"/>
            <a:ext cx="64268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Grafana</a:t>
            </a:r>
            <a:r>
              <a:rPr kumimoji="1"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함께 모니터링을 위해 사용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2A45B7-2C7B-657A-DD53-6FEC8C0E7695}"/>
              </a:ext>
            </a:extLst>
          </p:cNvPr>
          <p:cNvSpPr txBox="1"/>
          <p:nvPr/>
        </p:nvSpPr>
        <p:spPr>
          <a:xfrm>
            <a:off x="3503656" y="5453329"/>
            <a:ext cx="1737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설치 방법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812B2F-3EFA-1EA2-CB92-0C9BE41A94A3}"/>
              </a:ext>
            </a:extLst>
          </p:cNvPr>
          <p:cNvSpPr txBox="1"/>
          <p:nvPr/>
        </p:nvSpPr>
        <p:spPr>
          <a:xfrm>
            <a:off x="5632338" y="4699044"/>
            <a:ext cx="23070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highlight>
                  <a:srgbClr val="FFFF00"/>
                </a:highlight>
                <a:latin typeface="NanumBarunGothic" panose="020B0603020101020101" pitchFamily="34" charset="-127"/>
                <a:ea typeface="NanumBarunGothic" panose="020B0603020101020101" pitchFamily="34" charset="-127"/>
              </a:rPr>
              <a:t>1.</a:t>
            </a:r>
            <a:r>
              <a:rPr kumimoji="1" lang="ko-KR" altLang="en-US" sz="2400" b="1" dirty="0">
                <a:highlight>
                  <a:srgbClr val="FFFF00"/>
                </a:highlight>
                <a:latin typeface="NanumBarunGothic" panose="020B0603020101020101" pitchFamily="34" charset="-127"/>
                <a:ea typeface="NanumBarunGothic" panose="020B0603020101020101" pitchFamily="34" charset="-127"/>
              </a:rPr>
              <a:t> 직접 수동 설치</a:t>
            </a:r>
            <a:endParaRPr kumimoji="1" lang="en-US" altLang="ko-KR" sz="2400" b="1" dirty="0">
              <a:highlight>
                <a:srgbClr val="FFFF00"/>
              </a:highligh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793030-D15A-9049-6834-E1CC8E04D335}"/>
              </a:ext>
            </a:extLst>
          </p:cNvPr>
          <p:cNvSpPr txBox="1"/>
          <p:nvPr/>
        </p:nvSpPr>
        <p:spPr>
          <a:xfrm>
            <a:off x="5632338" y="5389613"/>
            <a:ext cx="3746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2.</a:t>
            </a:r>
            <a:r>
              <a:rPr kumimoji="1" lang="ko-KR" altLang="en-US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패키지 매니저를 통한 설치</a:t>
            </a:r>
            <a:endParaRPr kumimoji="1" lang="en-US" altLang="ko-KR" sz="24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B0C877-438D-2007-8CFE-B5518DCCFDFB}"/>
              </a:ext>
            </a:extLst>
          </p:cNvPr>
          <p:cNvSpPr txBox="1"/>
          <p:nvPr/>
        </p:nvSpPr>
        <p:spPr>
          <a:xfrm>
            <a:off x="5632338" y="6080182"/>
            <a:ext cx="2795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</a:t>
            </a:r>
            <a:r>
              <a:rPr kumimoji="1" lang="ko-KR" altLang="en-US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-US" altLang="ko-KR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Container</a:t>
            </a:r>
            <a:r>
              <a:rPr kumimoji="1" lang="ko-KR" altLang="en-US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로 실행</a:t>
            </a:r>
            <a:endParaRPr kumimoji="1" lang="en-US" altLang="ko-KR" sz="24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86AC8B-A02A-AE0E-788F-C96B32242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2B8EF6-8FC5-7303-58FC-1BAC5814CF22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68590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폰트, 라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D67FE03-B02D-F8F0-79EC-3F90BAFBC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60" y="1596504"/>
            <a:ext cx="11345280" cy="30288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F5A9D7-5FCD-AFD1-130F-FCAC4BAB5A1E}"/>
              </a:ext>
            </a:extLst>
          </p:cNvPr>
          <p:cNvSpPr txBox="1"/>
          <p:nvPr/>
        </p:nvSpPr>
        <p:spPr>
          <a:xfrm>
            <a:off x="2093366" y="5174757"/>
            <a:ext cx="80052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Server (Instance)</a:t>
            </a:r>
            <a:r>
              <a:rPr kumimoji="1"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의 </a:t>
            </a:r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Metric </a:t>
            </a:r>
            <a:r>
              <a:rPr kumimoji="1"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수집 및 모니터링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C9676F24-361F-A4AA-7C77-A5FD0368E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93B31E-0638-E5D1-0475-5B4917956944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0291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evsecops 이미지 2000 6557ba1b00">
            <a:extLst>
              <a:ext uri="{FF2B5EF4-FFF2-40B4-BE49-F238E27FC236}">
                <a16:creationId xmlns:a16="http://schemas.microsoft.com/office/drawing/2014/main" id="{60674EF0-3A2C-0962-A5CA-05DAACD2D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004" y="1011752"/>
            <a:ext cx="8531991" cy="483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8755D497-D599-8AE1-CA67-BE001D4A3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B3033C-EF48-128C-0EBD-2BB9AAFCF44C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25AD45-02C2-60A1-EAEB-06828064DE95}"/>
              </a:ext>
            </a:extLst>
          </p:cNvPr>
          <p:cNvSpPr txBox="1"/>
          <p:nvPr/>
        </p:nvSpPr>
        <p:spPr>
          <a:xfrm>
            <a:off x="156263" y="135909"/>
            <a:ext cx="26191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DevSecOps</a:t>
            </a:r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56209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, 도표, 보라색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72599A2-527D-2A77-6113-97374437D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228" y="778234"/>
            <a:ext cx="10205544" cy="5511737"/>
          </a:xfrm>
          <a:prstGeom prst="rect">
            <a:avLst/>
          </a:prstGeom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206009D5-99EC-F7B0-B1E2-09F0CFF4D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E00767-33F3-97FF-F27F-C5BDCBDB78AC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506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>
            <a:extLst>
              <a:ext uri="{FF2B5EF4-FFF2-40B4-BE49-F238E27FC236}">
                <a16:creationId xmlns:a16="http://schemas.microsoft.com/office/drawing/2014/main" id="{39BA580A-F60F-30B4-6FAC-BC7B45134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F22A0B-E779-CE7E-DA74-F68CA5DB5814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18" name="그림 17" descr="그래픽, 폰트, 그래픽 디자인, 로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CB7EDBC-F8C0-B843-D4E9-EC7228F96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8289" y="933583"/>
            <a:ext cx="5415421" cy="1516318"/>
          </a:xfrm>
          <a:prstGeom prst="rect">
            <a:avLst/>
          </a:prstGeom>
        </p:spPr>
      </p:pic>
      <p:pic>
        <p:nvPicPr>
          <p:cNvPr id="20" name="그림 19" descr="그래픽, 폰트, 그래픽 디자인, 로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4D4C5F6-CB8C-20E0-8438-1BC953313D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9838" y="4250274"/>
            <a:ext cx="3592323" cy="210823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34513CB-D6E3-98B6-9F7C-F6EC0726234B}"/>
              </a:ext>
            </a:extLst>
          </p:cNvPr>
          <p:cNvSpPr txBox="1"/>
          <p:nvPr/>
        </p:nvSpPr>
        <p:spPr>
          <a:xfrm>
            <a:off x="5675050" y="2805217"/>
            <a:ext cx="84189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800" b="1" dirty="0">
                <a:solidFill>
                  <a:schemeClr val="accent5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+</a:t>
            </a:r>
            <a:endParaRPr kumimoji="1" lang="ko-KR" altLang="en-US" sz="8800" b="1" dirty="0">
              <a:solidFill>
                <a:schemeClr val="accent5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885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07677-03CD-3276-84C1-6E1CFE345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그래픽, 창의성, 보라색, 예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FAD10D6-3D88-9799-3D75-60212F760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45" y="1713187"/>
            <a:ext cx="2301766" cy="23017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170F50-0B2B-4C37-0361-D9184BD48636}"/>
              </a:ext>
            </a:extLst>
          </p:cNvPr>
          <p:cNvSpPr txBox="1"/>
          <p:nvPr/>
        </p:nvSpPr>
        <p:spPr>
          <a:xfrm>
            <a:off x="1124669" y="4256690"/>
            <a:ext cx="13924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GitLab</a:t>
            </a:r>
            <a:endParaRPr kumimoji="1" lang="ko-KR" altLang="en-US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A2F87F-A4D8-C0EA-50F3-47AA0EB76AC3}"/>
              </a:ext>
            </a:extLst>
          </p:cNvPr>
          <p:cNvSpPr txBox="1"/>
          <p:nvPr/>
        </p:nvSpPr>
        <p:spPr>
          <a:xfrm>
            <a:off x="3992539" y="1441367"/>
            <a:ext cx="21034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코드 저장소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C98135-ADF0-81AD-454E-189B269258D9}"/>
              </a:ext>
            </a:extLst>
          </p:cNvPr>
          <p:cNvSpPr txBox="1"/>
          <p:nvPr/>
        </p:nvSpPr>
        <p:spPr>
          <a:xfrm>
            <a:off x="3992539" y="2457959"/>
            <a:ext cx="7620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소스 코드 관리</a:t>
            </a:r>
            <a:r>
              <a:rPr lang="en-US" altLang="ko-KR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, </a:t>
            </a:r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이슈 추적 등 프로젝트 라이프사이클을 관리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8A1EC8-9B15-3B05-CE43-D2006B946928}"/>
              </a:ext>
            </a:extLst>
          </p:cNvPr>
          <p:cNvSpPr txBox="1"/>
          <p:nvPr/>
        </p:nvSpPr>
        <p:spPr>
          <a:xfrm>
            <a:off x="3992539" y="3251113"/>
            <a:ext cx="55389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코드 협업과 프로젝트 관리를 원활하게 수행 </a:t>
            </a:r>
            <a:endParaRPr lang="en-US" altLang="ko-KR" sz="24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15E253-7EE7-582F-1654-FF1E1AAC253E}"/>
              </a:ext>
            </a:extLst>
          </p:cNvPr>
          <p:cNvSpPr txBox="1"/>
          <p:nvPr/>
        </p:nvSpPr>
        <p:spPr>
          <a:xfrm>
            <a:off x="692902" y="4876800"/>
            <a:ext cx="22894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(</a:t>
            </a:r>
            <a:r>
              <a:rPr kumimoji="1" lang="ko-KR" altLang="en-US" sz="3200" b="1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-US" altLang="ko-KR" sz="3200" b="1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=</a:t>
            </a:r>
            <a:r>
              <a:rPr kumimoji="1" lang="ko-KR" altLang="en-US" sz="3200" b="1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-US" altLang="ko-KR" sz="3200" b="1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GitHub)</a:t>
            </a:r>
            <a:endParaRPr kumimoji="1" lang="ko-KR" altLang="en-US" sz="3200" b="1" dirty="0">
              <a:solidFill>
                <a:schemeClr val="bg1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2A38FC1C-D190-25B5-9EB3-605DC1813CF4}"/>
              </a:ext>
            </a:extLst>
          </p:cNvPr>
          <p:cNvSpPr/>
          <p:nvPr/>
        </p:nvSpPr>
        <p:spPr>
          <a:xfrm>
            <a:off x="4120056" y="4897323"/>
            <a:ext cx="683172" cy="744331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1A970B-D25B-44BA-4827-6BF652E97073}"/>
              </a:ext>
            </a:extLst>
          </p:cNvPr>
          <p:cNvSpPr txBox="1"/>
          <p:nvPr/>
        </p:nvSpPr>
        <p:spPr>
          <a:xfrm>
            <a:off x="5044269" y="4717030"/>
            <a:ext cx="5538952" cy="1104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자체 호스팅으로 사용</a:t>
            </a:r>
            <a:endParaRPr lang="en-US" altLang="ko-KR" sz="28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(</a:t>
            </a:r>
            <a:r>
              <a:rPr lang="ko-KR" altLang="en-US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플랫폼 자체가 </a:t>
            </a:r>
            <a:r>
              <a:rPr lang="en-US" altLang="ko-KR" sz="2800" b="1" dirty="0">
                <a:solidFill>
                  <a:srgbClr val="7030A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Private</a:t>
            </a:r>
            <a:r>
              <a:rPr lang="en-US" altLang="ko-KR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)</a:t>
            </a:r>
            <a:endParaRPr lang="en-US" altLang="ko-KR" sz="28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A338B637-6622-8DAC-4CAC-4D88D0D78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E3D2598-4C26-B46B-398D-0B3C77D23EE8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0237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42919A-B49F-E26B-9DDA-F75348D902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C34F6E0-F944-7E9E-8725-62AF871E1903}"/>
              </a:ext>
            </a:extLst>
          </p:cNvPr>
          <p:cNvSpPr txBox="1"/>
          <p:nvPr/>
        </p:nvSpPr>
        <p:spPr>
          <a:xfrm>
            <a:off x="1124669" y="4747853"/>
            <a:ext cx="1582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Jenkins</a:t>
            </a:r>
            <a:endParaRPr kumimoji="1" lang="ko-KR" altLang="en-US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14E8D6-3E8D-28B8-551B-2DB4EFD40646}"/>
              </a:ext>
            </a:extLst>
          </p:cNvPr>
          <p:cNvSpPr txBox="1"/>
          <p:nvPr/>
        </p:nvSpPr>
        <p:spPr>
          <a:xfrm>
            <a:off x="3992539" y="1516154"/>
            <a:ext cx="52196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CI/CD </a:t>
            </a:r>
            <a:r>
              <a:rPr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파이프라인 자동화 도구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0ECFE4-97B4-9BF5-DB44-D2FDCB2DF568}"/>
              </a:ext>
            </a:extLst>
          </p:cNvPr>
          <p:cNvSpPr txBox="1"/>
          <p:nvPr/>
        </p:nvSpPr>
        <p:spPr>
          <a:xfrm>
            <a:off x="3992539" y="2532746"/>
            <a:ext cx="7620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지속적 통합 및 배포</a:t>
            </a:r>
            <a:r>
              <a:rPr lang="en-US" altLang="ko-KR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(</a:t>
            </a:r>
            <a:r>
              <a:rPr lang="en" altLang="ko-KR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CI/CD)</a:t>
            </a:r>
            <a:r>
              <a:rPr lang="ko-KR" altLang="en-US" sz="2400" b="1" i="0" dirty="0" err="1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를</a:t>
            </a:r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 자동화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807F6A-59D3-A8CE-FF09-C1CCCAF1CF63}"/>
              </a:ext>
            </a:extLst>
          </p:cNvPr>
          <p:cNvSpPr txBox="1"/>
          <p:nvPr/>
        </p:nvSpPr>
        <p:spPr>
          <a:xfrm>
            <a:off x="3992539" y="3325900"/>
            <a:ext cx="7442716" cy="95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코드 변경사항을 자동으로 빌드</a:t>
            </a:r>
            <a:r>
              <a:rPr lang="en-US" altLang="ko-KR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, </a:t>
            </a:r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테스트</a:t>
            </a:r>
            <a:r>
              <a:rPr lang="en-US" altLang="ko-KR" sz="24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,</a:t>
            </a:r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 </a:t>
            </a:r>
            <a:endParaRPr lang="en-US" altLang="ko-KR" sz="24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배포 파이프라인을 </a:t>
            </a:r>
            <a:r>
              <a:rPr lang="ko-KR" altLang="en-US" sz="24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구축</a:t>
            </a:r>
            <a:endParaRPr lang="en-US" altLang="ko-KR" sz="24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9ECDA398-536F-6E4A-58C6-AE89340122FC}"/>
              </a:ext>
            </a:extLst>
          </p:cNvPr>
          <p:cNvSpPr/>
          <p:nvPr/>
        </p:nvSpPr>
        <p:spPr>
          <a:xfrm>
            <a:off x="4120056" y="4906724"/>
            <a:ext cx="683172" cy="744331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211274-0835-FEA0-DF2A-CDAE94351C6C}"/>
              </a:ext>
            </a:extLst>
          </p:cNvPr>
          <p:cNvSpPr txBox="1"/>
          <p:nvPr/>
        </p:nvSpPr>
        <p:spPr>
          <a:xfrm>
            <a:off x="5044269" y="4726430"/>
            <a:ext cx="6390986" cy="1104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내부망에서 사용 </a:t>
            </a:r>
            <a:r>
              <a:rPr lang="en-US" altLang="ko-KR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/</a:t>
            </a:r>
            <a:r>
              <a:rPr lang="ko-KR" altLang="en-US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복잡한 파이프라인 구축</a:t>
            </a:r>
            <a:endParaRPr lang="en-US" altLang="ko-KR" sz="2800" b="1" dirty="0">
              <a:solidFill>
                <a:srgbClr val="000000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고성능 빌드 </a:t>
            </a:r>
            <a:r>
              <a:rPr lang="en-US" altLang="ko-KR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&amp;</a:t>
            </a:r>
            <a:r>
              <a:rPr lang="ko-KR" altLang="en-US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리소스 제어</a:t>
            </a:r>
            <a:endParaRPr lang="en-US" altLang="ko-KR" sz="28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2221E5B9-2112-D3C7-FE72-6501988DE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8058828-DF90-A851-EE5A-D64E366A87A6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3" name="그림 2" descr="만화 영화, 그림, 클립아트, 미소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60E4AAC-9150-C5BE-1CE3-CEF77A54A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92" y="1549591"/>
            <a:ext cx="3388663" cy="338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37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C2C94-DFB4-11B3-0609-9DB327EE9F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13EA39-AE79-90D8-904E-ED8B39BBC98F}"/>
              </a:ext>
            </a:extLst>
          </p:cNvPr>
          <p:cNvSpPr txBox="1"/>
          <p:nvPr/>
        </p:nvSpPr>
        <p:spPr>
          <a:xfrm>
            <a:off x="3992539" y="1516154"/>
            <a:ext cx="40222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컨테이너 이미지 저장소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10D445-C2B2-1A91-6187-A484C0FA1628}"/>
              </a:ext>
            </a:extLst>
          </p:cNvPr>
          <p:cNvSpPr txBox="1"/>
          <p:nvPr/>
        </p:nvSpPr>
        <p:spPr>
          <a:xfrm>
            <a:off x="3992539" y="2532746"/>
            <a:ext cx="7620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컨테이너 이미지를 안전하게 저장</a:t>
            </a:r>
            <a:r>
              <a:rPr lang="en-US" altLang="ko-KR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, </a:t>
            </a:r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관리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12622B-E02F-864A-7B32-26F65F405347}"/>
              </a:ext>
            </a:extLst>
          </p:cNvPr>
          <p:cNvSpPr txBox="1"/>
          <p:nvPr/>
        </p:nvSpPr>
        <p:spPr>
          <a:xfrm>
            <a:off x="3992539" y="3325900"/>
            <a:ext cx="7442716" cy="5140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취약점 스캐닝과 접근 제어</a:t>
            </a:r>
            <a:endParaRPr lang="en-US" altLang="ko-KR" sz="24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F74B70D8-D228-A6B8-AC34-7AE668013694}"/>
              </a:ext>
            </a:extLst>
          </p:cNvPr>
          <p:cNvSpPr/>
          <p:nvPr/>
        </p:nvSpPr>
        <p:spPr>
          <a:xfrm>
            <a:off x="4120056" y="4906724"/>
            <a:ext cx="683172" cy="744331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C142D6-23B8-D228-5C07-11018F52CE66}"/>
              </a:ext>
            </a:extLst>
          </p:cNvPr>
          <p:cNvSpPr txBox="1"/>
          <p:nvPr/>
        </p:nvSpPr>
        <p:spPr>
          <a:xfrm>
            <a:off x="5044268" y="4726430"/>
            <a:ext cx="7069607" cy="1104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자체 호스팅으로 사용</a:t>
            </a:r>
            <a:r>
              <a:rPr lang="ko-KR" altLang="en-US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(</a:t>
            </a:r>
            <a:r>
              <a:rPr lang="ko-KR" altLang="en-US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플랫폼 자체가 </a:t>
            </a:r>
            <a:r>
              <a:rPr lang="en-US" altLang="ko-KR" sz="2800" b="1" dirty="0">
                <a:solidFill>
                  <a:srgbClr val="7030A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Private</a:t>
            </a:r>
            <a:r>
              <a:rPr lang="en-US" altLang="ko-KR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취약점 스캔 </a:t>
            </a:r>
            <a:r>
              <a:rPr lang="en-US" altLang="ko-KR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(</a:t>
            </a:r>
            <a:r>
              <a:rPr lang="en-US" altLang="ko-KR" sz="2800" b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Trivy</a:t>
            </a:r>
            <a:r>
              <a:rPr lang="en-US" altLang="ko-KR" sz="28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)</a:t>
            </a:r>
            <a:endParaRPr lang="en-US" altLang="ko-KR" sz="28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A99F44A-06C8-8FF1-BA99-548EFB26E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3E91F33-EF01-D5D5-3A74-8916519CE3F2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4" name="그림 3" descr="그래픽, 그래픽 디자인, 디자인, 클립아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2722169-82C2-72A8-C58E-2D29660FE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878" y="1852579"/>
            <a:ext cx="2367455" cy="23674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5424C9-0038-A771-1A63-EEFC6558630E}"/>
              </a:ext>
            </a:extLst>
          </p:cNvPr>
          <p:cNvSpPr txBox="1"/>
          <p:nvPr/>
        </p:nvSpPr>
        <p:spPr>
          <a:xfrm>
            <a:off x="1089493" y="4339179"/>
            <a:ext cx="15023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Harbor</a:t>
            </a:r>
            <a:endParaRPr kumimoji="1" lang="ko-KR" altLang="en-US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CE34C2-90F8-A466-047E-02B45C0E5ACE}"/>
              </a:ext>
            </a:extLst>
          </p:cNvPr>
          <p:cNvSpPr txBox="1"/>
          <p:nvPr/>
        </p:nvSpPr>
        <p:spPr>
          <a:xfrm>
            <a:off x="299116" y="4959289"/>
            <a:ext cx="3083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(</a:t>
            </a:r>
            <a:r>
              <a:rPr kumimoji="1" lang="ko-KR" altLang="en-US" sz="3200" b="1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-US" altLang="ko-KR" sz="3200" b="1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=</a:t>
            </a:r>
            <a:r>
              <a:rPr kumimoji="1" lang="ko-KR" altLang="en-US" sz="3200" b="1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en-US" altLang="ko-KR" sz="3200" b="1" dirty="0" err="1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DockerHub</a:t>
            </a:r>
            <a:r>
              <a:rPr kumimoji="1" lang="en-US" altLang="ko-KR" sz="3200" b="1" dirty="0">
                <a:solidFill>
                  <a:schemeClr val="bg1">
                    <a:lumMod val="50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)</a:t>
            </a:r>
            <a:endParaRPr kumimoji="1" lang="ko-KR" altLang="en-US" sz="3200" b="1" dirty="0">
              <a:solidFill>
                <a:schemeClr val="bg1">
                  <a:lumMod val="50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4726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99378-FB4B-2EA0-B7B9-0EE1C51E4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19FF3ED-8E0F-1DCB-D52A-C10030F7372D}"/>
              </a:ext>
            </a:extLst>
          </p:cNvPr>
          <p:cNvSpPr txBox="1"/>
          <p:nvPr/>
        </p:nvSpPr>
        <p:spPr>
          <a:xfrm>
            <a:off x="3992539" y="1516154"/>
            <a:ext cx="3382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코드 품질 분석 도구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CE3EC9-8C41-4E7A-6A9F-89BD1DCBFF99}"/>
              </a:ext>
            </a:extLst>
          </p:cNvPr>
          <p:cNvSpPr txBox="1"/>
          <p:nvPr/>
        </p:nvSpPr>
        <p:spPr>
          <a:xfrm>
            <a:off x="3992539" y="2532746"/>
            <a:ext cx="7620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코드 품질과 보안 취약점을 자동으로 검</a:t>
            </a:r>
            <a:r>
              <a:rPr lang="ko-KR" altLang="en-US" sz="2400" b="1" dirty="0">
                <a:solidFill>
                  <a:srgbClr val="000000"/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사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AB5A75-CBC9-7928-ADD2-6350A04B0CF8}"/>
              </a:ext>
            </a:extLst>
          </p:cNvPr>
          <p:cNvSpPr txBox="1"/>
          <p:nvPr/>
        </p:nvSpPr>
        <p:spPr>
          <a:xfrm>
            <a:off x="3992539" y="3325900"/>
            <a:ext cx="7442716" cy="5140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 b="1" i="0" dirty="0">
                <a:solidFill>
                  <a:srgbClr val="000000"/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지속적인 코드 품질 모니터링</a:t>
            </a:r>
            <a:endParaRPr lang="en-US" altLang="ko-KR" sz="24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5ADB5EA2-F7C9-BDC1-DA70-CC54B221F545}"/>
              </a:ext>
            </a:extLst>
          </p:cNvPr>
          <p:cNvSpPr/>
          <p:nvPr/>
        </p:nvSpPr>
        <p:spPr>
          <a:xfrm>
            <a:off x="4120056" y="4906724"/>
            <a:ext cx="683172" cy="744331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48D127-0BD5-19F5-E9B9-E7C0B2237BD0}"/>
              </a:ext>
            </a:extLst>
          </p:cNvPr>
          <p:cNvSpPr txBox="1"/>
          <p:nvPr/>
        </p:nvSpPr>
        <p:spPr>
          <a:xfrm>
            <a:off x="5044268" y="4726430"/>
            <a:ext cx="7069607" cy="1104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코드 품질 분석 자동화</a:t>
            </a:r>
            <a:endParaRPr lang="en-US" altLang="ko-KR" sz="28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20000"/>
              </a:lnSpc>
            </a:pPr>
            <a:r>
              <a:rPr lang="en" altLang="ko-KR" sz="2800" b="1" dirty="0">
                <a:solidFill>
                  <a:schemeClr val="accent5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Quality Gate</a:t>
            </a:r>
            <a:r>
              <a:rPr lang="ko-KR" altLang="en-US" sz="2800" b="1" dirty="0" err="1">
                <a:solidFill>
                  <a:schemeClr val="accent5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를</a:t>
            </a:r>
            <a:r>
              <a:rPr lang="ko-KR" altLang="en-US" sz="2800" b="1" dirty="0">
                <a:solidFill>
                  <a:schemeClr val="accent5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 통한 배포 차단</a:t>
            </a:r>
            <a:endParaRPr lang="en-US" altLang="ko-KR" sz="2800" b="1" i="0" dirty="0">
              <a:solidFill>
                <a:schemeClr val="accent5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9637D66B-D22C-3C4C-DEA0-7965EF655B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81A4FBD-7B0B-294F-A825-758C64614D85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D9AF68-28B6-8744-F718-4836E9E20D1B}"/>
              </a:ext>
            </a:extLst>
          </p:cNvPr>
          <p:cNvSpPr txBox="1"/>
          <p:nvPr/>
        </p:nvSpPr>
        <p:spPr>
          <a:xfrm>
            <a:off x="767188" y="4633680"/>
            <a:ext cx="22402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Sonarqube</a:t>
            </a:r>
            <a:endParaRPr kumimoji="1" lang="ko-KR" altLang="en-US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9" name="그림 8" descr="그래픽, 다채로움, 그래픽 디자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637DE98-677E-8A76-2199-AC9F01A43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461" y="1975955"/>
            <a:ext cx="2657725" cy="2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397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CEF7A-FF09-48C1-9CF2-C5455699F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2946377-57AD-2742-BBDB-5343FAB27F6E}"/>
              </a:ext>
            </a:extLst>
          </p:cNvPr>
          <p:cNvSpPr txBox="1"/>
          <p:nvPr/>
        </p:nvSpPr>
        <p:spPr>
          <a:xfrm>
            <a:off x="3992539" y="1516154"/>
            <a:ext cx="43877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프라이빗</a:t>
            </a:r>
            <a:r>
              <a:rPr lang="ko-KR" altLang="en-US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클라우드 플랫폼</a:t>
            </a:r>
            <a:endParaRPr kumimoji="1"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B8C743-ED46-C746-06A9-4DC4FA502071}"/>
              </a:ext>
            </a:extLst>
          </p:cNvPr>
          <p:cNvSpPr txBox="1"/>
          <p:nvPr/>
        </p:nvSpPr>
        <p:spPr>
          <a:xfrm>
            <a:off x="3992539" y="2532746"/>
            <a:ext cx="7620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퍼블릭 클라우드</a:t>
            </a:r>
            <a:r>
              <a:rPr lang="en-US" altLang="ko-KR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(</a:t>
            </a:r>
            <a:r>
              <a:rPr lang="en" altLang="ko-KR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AWS, GCP)</a:t>
            </a:r>
            <a:r>
              <a:rPr lang="ko-KR" altLang="en-US" sz="24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처럼</a:t>
            </a:r>
            <a:r>
              <a:rPr lang="ko-KR" altLang="en-US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인프라 제공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44B1EE-3FD7-8CEB-C785-95DFF19A0C90}"/>
              </a:ext>
            </a:extLst>
          </p:cNvPr>
          <p:cNvSpPr txBox="1"/>
          <p:nvPr/>
        </p:nvSpPr>
        <p:spPr>
          <a:xfrm>
            <a:off x="3992539" y="3325900"/>
            <a:ext cx="7442716" cy="5140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 b="1" i="0" dirty="0">
                <a:solidFill>
                  <a:srgbClr val="000000"/>
                </a:solidFill>
                <a:effectLst/>
                <a:latin typeface="-apple-system"/>
                <a:ea typeface="NanumBarunGothic" panose="020B0603020101020101" pitchFamily="34" charset="-127"/>
              </a:rPr>
              <a:t>원하는 리소스 사용 가능</a:t>
            </a:r>
            <a:endParaRPr lang="en-US" altLang="ko-KR" sz="2400" b="1" i="0" dirty="0">
              <a:solidFill>
                <a:srgbClr val="000000"/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6B7CD949-3338-E386-7C08-FE941DFF84CC}"/>
              </a:ext>
            </a:extLst>
          </p:cNvPr>
          <p:cNvSpPr/>
          <p:nvPr/>
        </p:nvSpPr>
        <p:spPr>
          <a:xfrm>
            <a:off x="4120056" y="4906724"/>
            <a:ext cx="683172" cy="744331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0913BD-D64B-B913-AF06-C3A42684504D}"/>
              </a:ext>
            </a:extLst>
          </p:cNvPr>
          <p:cNvSpPr txBox="1"/>
          <p:nvPr/>
        </p:nvSpPr>
        <p:spPr>
          <a:xfrm>
            <a:off x="5044268" y="4726430"/>
            <a:ext cx="7069607" cy="1104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배포를 위한 서버</a:t>
            </a:r>
            <a:endParaRPr lang="en-US" altLang="ko-KR" sz="28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2800" b="1" dirty="0">
                <a:solidFill>
                  <a:schemeClr val="accent5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어디서든 접속 가능</a:t>
            </a:r>
            <a:endParaRPr lang="en-US" altLang="ko-KR" sz="2800" b="1" i="0" dirty="0">
              <a:solidFill>
                <a:schemeClr val="accent5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B4307673-3912-C2BE-CF03-E1784E038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0951" y="77376"/>
            <a:ext cx="410206" cy="55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9E59975-63DC-8EDA-D34D-4D21F0DE6569}"/>
              </a:ext>
            </a:extLst>
          </p:cNvPr>
          <p:cNvSpPr txBox="1"/>
          <p:nvPr/>
        </p:nvSpPr>
        <p:spPr>
          <a:xfrm>
            <a:off x="10521157" y="135909"/>
            <a:ext cx="1592719" cy="508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rPr>
              <a:t>JEduTools</a:t>
            </a:r>
            <a:endParaRPr kumimoji="1" lang="ko-KR" altLang="en-US" sz="2400" b="1" dirty="0">
              <a:solidFill>
                <a:schemeClr val="tx2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E2EA57-5364-D108-FEDB-D09A2050BCE0}"/>
              </a:ext>
            </a:extLst>
          </p:cNvPr>
          <p:cNvSpPr txBox="1"/>
          <p:nvPr/>
        </p:nvSpPr>
        <p:spPr>
          <a:xfrm>
            <a:off x="1140091" y="4434042"/>
            <a:ext cx="14303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JCloud</a:t>
            </a:r>
            <a:endParaRPr kumimoji="1" lang="ko-KR" altLang="en-US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AA37AF1-35FA-ECD5-E2F9-744F585888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4" r="60894"/>
          <a:stretch/>
        </p:blipFill>
        <p:spPr bwMode="auto">
          <a:xfrm>
            <a:off x="579461" y="2149401"/>
            <a:ext cx="2551653" cy="2159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462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334</Words>
  <Application>Microsoft Macintosh PowerPoint</Application>
  <PresentationFormat>와이드스크린</PresentationFormat>
  <Paragraphs>100</Paragraphs>
  <Slides>16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-apple-system</vt:lpstr>
      <vt:lpstr>맑은 고딕</vt:lpstr>
      <vt:lpstr>NanumBarunGothic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노형준</dc:creator>
  <cp:lastModifiedBy>노형준</cp:lastModifiedBy>
  <cp:revision>27</cp:revision>
  <dcterms:created xsi:type="dcterms:W3CDTF">2025-03-30T07:31:44Z</dcterms:created>
  <dcterms:modified xsi:type="dcterms:W3CDTF">2025-04-01T14:00:25Z</dcterms:modified>
</cp:coreProperties>
</file>

<file path=docProps/thumbnail.jpeg>
</file>